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67" r:id="rId2"/>
    <p:sldId id="274" r:id="rId3"/>
    <p:sldId id="289" r:id="rId4"/>
    <p:sldId id="297" r:id="rId5"/>
    <p:sldId id="285" r:id="rId6"/>
    <p:sldId id="284" r:id="rId7"/>
    <p:sldId id="295" r:id="rId8"/>
    <p:sldId id="286" r:id="rId9"/>
    <p:sldId id="296" r:id="rId10"/>
    <p:sldId id="287" r:id="rId11"/>
    <p:sldId id="298" r:id="rId12"/>
    <p:sldId id="273" r:id="rId13"/>
    <p:sldId id="299" r:id="rId14"/>
    <p:sldId id="290" r:id="rId15"/>
    <p:sldId id="294" r:id="rId16"/>
    <p:sldId id="308" r:id="rId17"/>
    <p:sldId id="311" r:id="rId18"/>
    <p:sldId id="313" r:id="rId19"/>
    <p:sldId id="314" r:id="rId20"/>
    <p:sldId id="315" r:id="rId21"/>
    <p:sldId id="316" r:id="rId22"/>
    <p:sldId id="291" r:id="rId23"/>
    <p:sldId id="309" r:id="rId24"/>
    <p:sldId id="317" r:id="rId25"/>
    <p:sldId id="292" r:id="rId26"/>
    <p:sldId id="310" r:id="rId27"/>
    <p:sldId id="305" r:id="rId28"/>
    <p:sldId id="293" r:id="rId29"/>
    <p:sldId id="306" r:id="rId30"/>
    <p:sldId id="307" r:id="rId31"/>
    <p:sldId id="302" r:id="rId32"/>
    <p:sldId id="303" r:id="rId33"/>
    <p:sldId id="304" r:id="rId34"/>
    <p:sldId id="31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76"/>
  </p:normalViewPr>
  <p:slideViewPr>
    <p:cSldViewPr snapToGrid="0" snapToObjects="1">
      <p:cViewPr varScale="1">
        <p:scale>
          <a:sx n="122" d="100"/>
          <a:sy n="122" d="100"/>
        </p:scale>
        <p:origin x="21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CE4C9-1926-EE45-BADF-0CD925727EB1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BCC93-9F2F-FB45-857B-ED315FEEF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7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title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∑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0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highlights to show what is being added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highlights to show what is being added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96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9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9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ABCC93-9F2F-FB45-857B-ED315FEEFC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E081-F3EB-C140-B55C-A942C36C6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BC4C1-3BA9-7341-A2DE-5420A9F2F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DD8A-58F5-1240-964E-0E196B36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31FE-3D5C-AA4F-ADEC-98E85A26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DDEBB-C3A5-374F-9A5D-AFBD7EE2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4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96EE-4F63-FB49-9222-AB3A6FB6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89975-3F0E-584F-AF0B-1552C229D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C17F-AF80-BF42-AF80-02A9BAAD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888B-140E-214E-B52E-70DACA03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AA9F-5AB1-3E40-BEB2-ECE317FF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0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88785-9056-BA4F-B3E6-A70020E6B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2C93D-B4FB-C342-9FCD-63A7F353C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2FFE6-59B8-2141-A6BA-A2BEB86F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93413-DD4A-7E43-B59A-716A5981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061B8-10C2-1E4F-8741-9B300D05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85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1B6AF-3885-8F4C-BC27-2D3777A9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2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ADD4-B262-234C-A382-4C736822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8242-B94F-124F-A697-E0CB0B49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29BEF-7803-9E42-94DF-DD017161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4D992-D7F3-744E-BC77-A7A36C94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583BE-B711-F041-9BE1-849A0CF6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06CE-C891-1F4F-8805-EFCCB051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026C7-C65A-F94D-8F86-7F1068153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8486B-A8D3-4349-A0E5-38AF928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00205-65F8-E84A-BD98-705CBF83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A8EC3-7943-A341-9FBA-ADFA6819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1EE6-2BC6-9F4A-B665-AE0DEADF1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D7FD-5F06-C240-ADE5-9854D8CD4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4F73F-92A0-E54B-BC37-374B99B21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16124-50EA-A640-8412-8FE49A25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C7206-F574-8B45-8F76-4B1CBB75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D073B-AAB0-4441-9114-14B72EF5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1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3C7B-4BA5-9844-BA3E-8F07F02B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39FDF-2D07-E341-B605-84B5C52E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EF9C0-FEDD-EC47-B41F-74DA889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CAF0-9F58-6543-A8DA-8211A9717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24F14-028B-934D-894B-AB1C31557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F9691-4F79-A648-86E3-7A4A8132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63B50D-65D5-7642-966E-47D518DC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35662-F1AF-0C44-90D9-1ECCDA902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ED33-8F8F-6B43-AE9C-02B20E2C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B7EAF-B3BB-CF40-997E-54BE0F8B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6E3E9-ABB7-6E4A-858E-F4DB3AFB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5805C-F370-D344-AF31-53157425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925F1-43AC-6740-9753-77CA3BFE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46216-CBD2-A649-A3ED-479EE4B9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2AA2E-4D16-8749-AD78-1EDF0952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5C1-A43C-2443-B965-946B1FB6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5198-84D6-CC44-BCA3-102851C1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5C83A-724A-9F44-87C5-698843CDB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11E07-F36F-1941-B770-C14ABD97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6ED1E-39F7-6348-8740-5D9D0CBD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4E746-70AC-DB4A-A140-832FAFEF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E34A-37C3-5E45-A217-E79C3A0D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6198D-79AB-304C-ADDA-1BB81E531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F45A9-66E3-844D-82C6-DF05DD63C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60382-374F-FB4B-991D-0F3AEE81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02DA6-4D05-6E48-B7B2-40370238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A92DC-AAAE-1445-B8BE-A0B4A557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07418-1E69-4241-9B49-AFEC7B74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350CE-10C0-E842-8641-3F0253380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2D008-9828-2B45-B89D-225F4F42E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40A1-F56F-E448-8F7B-C00093102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BC428-04D5-314E-BD2F-D930A4D08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8D16-AB2E-4046-B984-E006D8C38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1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>
                <a:solidFill>
                  <a:schemeClr val="bg1"/>
                </a:solidFill>
              </a:rPr>
              <a:t>Matrix Operations and 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Hamming Codes</a:t>
            </a:r>
            <a:endParaRPr lang="en-US" sz="4200" i="1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Scared Hamster | Know Your Meme">
            <a:extLst>
              <a:ext uri="{FF2B5EF4-FFF2-40B4-BE49-F238E27FC236}">
                <a16:creationId xmlns:a16="http://schemas.microsoft.com/office/drawing/2014/main" id="{E5B52D9A-261F-804C-9E94-19AB0FA7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90" y="568626"/>
            <a:ext cx="7392020" cy="41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29EF4F1-A9E0-7844-87D1-66496B654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58" b="22643"/>
          <a:stretch/>
        </p:blipFill>
        <p:spPr>
          <a:xfrm>
            <a:off x="3861266" y="1513120"/>
            <a:ext cx="8063526" cy="41862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 Multiplication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Before multiplying two matrices, check if the number of columns in matrix A equals number of rows in matrix B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so, resulting matrix size is equal to the number of rows in A by number of columns in B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 the dot product to calculate the dot product of the rows and columns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2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351712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Matrix Multiplication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8B9EB470-B2C8-2842-BCB4-83539D8AA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5" t="39237" r="6249" b="31255"/>
          <a:stretch/>
        </p:blipFill>
        <p:spPr>
          <a:xfrm>
            <a:off x="0" y="2831170"/>
            <a:ext cx="12016460" cy="25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 be intuitively understood as “the rows become the columns and the columns become the rows”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Transpose is denoted by a “T”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is the transpose of a 1-dimensional matrix?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55C87A6-75E8-4A44-AE43-D79EED926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87" b="61533"/>
          <a:stretch/>
        </p:blipFill>
        <p:spPr>
          <a:xfrm>
            <a:off x="4928706" y="961901"/>
            <a:ext cx="6314068" cy="46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169782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Transpose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8EB75FA-2D40-7F4C-8E92-CA3C24277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61" b="60000"/>
          <a:stretch/>
        </p:blipFill>
        <p:spPr>
          <a:xfrm>
            <a:off x="2429299" y="1946145"/>
            <a:ext cx="7333401" cy="43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1ECF455E-95B6-0A48-B650-4401C3A0D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1" r="34258" b="22643"/>
          <a:stretch/>
        </p:blipFill>
        <p:spPr>
          <a:xfrm>
            <a:off x="4087297" y="2119745"/>
            <a:ext cx="8063526" cy="346644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Vector and Matrix Multiplication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Same conditions for multiplying two vectors applies for vector and matrix multiplication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Note that matrix multiplication is not commutative (i.e. the order in which two matrices are multiplied cannot be swapped)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23392"/>
            <a:ext cx="10905529" cy="1255512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Vector and Matrix Multiplication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E6BCE8EC-78D7-914A-8C4C-F4671D604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" t="35702" r="5552" b="37713"/>
          <a:stretch/>
        </p:blipFill>
        <p:spPr>
          <a:xfrm>
            <a:off x="991644" y="4070958"/>
            <a:ext cx="10208712" cy="200157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B7D65581-8BE5-E34E-AA6F-78D0BEDB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0" t="9090" r="42401" b="64325"/>
          <a:stretch/>
        </p:blipFill>
        <p:spPr>
          <a:xfrm>
            <a:off x="3092073" y="1974146"/>
            <a:ext cx="6007854" cy="200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1"/>
            <a:ext cx="3206637" cy="5514649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Header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C7B12BF-48D2-724F-9A36-29302C80B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/>
          <a:stretch/>
        </p:blipFill>
        <p:spPr>
          <a:xfrm>
            <a:off x="4259179" y="879537"/>
            <a:ext cx="7651765" cy="5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6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1"/>
            <a:ext cx="3158511" cy="5514649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Constructor</a:t>
            </a:r>
          </a:p>
        </p:txBody>
      </p:sp>
      <p:pic>
        <p:nvPicPr>
          <p:cNvPr id="2050" name="Picture 2" descr="Bob the Builder - Wikipedia">
            <a:extLst>
              <a:ext uri="{FF2B5EF4-FFF2-40B4-BE49-F238E27FC236}">
                <a16:creationId xmlns:a16="http://schemas.microsoft.com/office/drawing/2014/main" id="{3632FC1D-1528-CD4F-8138-6F2E7A69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0" y="4574584"/>
            <a:ext cx="1092200" cy="165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FA24C77-9970-CC4B-94CF-80AC303B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6" y="1013868"/>
            <a:ext cx="7590517" cy="48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63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2937933" cy="5732958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Helpers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D5637D8-BD47-6840-85FB-A12719C8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932" y="945880"/>
            <a:ext cx="7708304" cy="5087982"/>
          </a:xfrm>
          <a:prstGeom prst="rect">
            <a:avLst/>
          </a:prstGeom>
        </p:spPr>
      </p:pic>
      <p:pic>
        <p:nvPicPr>
          <p:cNvPr id="1028" name="Picture 4" descr="Adult Hamburger Helper Costume">
            <a:extLst>
              <a:ext uri="{FF2B5EF4-FFF2-40B4-BE49-F238E27FC236}">
                <a16:creationId xmlns:a16="http://schemas.microsoft.com/office/drawing/2014/main" id="{977BCE3A-87EB-A84F-AA79-5F64614B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64" y="4307869"/>
            <a:ext cx="1290053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19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5732958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Multiplication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The Fibonacci sequence: A brief introduction | plus.maths.org">
            <a:extLst>
              <a:ext uri="{FF2B5EF4-FFF2-40B4-BE49-F238E27FC236}">
                <a16:creationId xmlns:a16="http://schemas.microsoft.com/office/drawing/2014/main" id="{A8CAB0B4-C513-3F49-BB70-5568D1412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0"/>
          <a:stretch/>
        </p:blipFill>
        <p:spPr bwMode="auto">
          <a:xfrm>
            <a:off x="930442" y="5285560"/>
            <a:ext cx="2906068" cy="10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1DAA111-3B76-3746-BECA-2402828C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62" y="1296849"/>
            <a:ext cx="7637195" cy="4264301"/>
          </a:xfrm>
          <a:prstGeom prst="rect">
            <a:avLst/>
          </a:prstGeom>
        </p:spPr>
      </p:pic>
      <p:pic>
        <p:nvPicPr>
          <p:cNvPr id="7" name="Picture 2" descr="The Fibonacci sequence: A brief introduction | plus.maths.org">
            <a:extLst>
              <a:ext uri="{FF2B5EF4-FFF2-40B4-BE49-F238E27FC236}">
                <a16:creationId xmlns:a16="http://schemas.microsoft.com/office/drawing/2014/main" id="{823B7481-3391-C646-ACA7-6C9FB9B8C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0"/>
          <a:stretch/>
        </p:blipFill>
        <p:spPr bwMode="auto">
          <a:xfrm>
            <a:off x="930442" y="4214770"/>
            <a:ext cx="2906068" cy="10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Fibonacci sequence: A brief introduction | plus.maths.org">
            <a:extLst>
              <a:ext uri="{FF2B5EF4-FFF2-40B4-BE49-F238E27FC236}">
                <a16:creationId xmlns:a16="http://schemas.microsoft.com/office/drawing/2014/main" id="{0E200D30-FAFC-4F4A-B7BE-2096A0EB7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0"/>
          <a:stretch/>
        </p:blipFill>
        <p:spPr bwMode="auto">
          <a:xfrm>
            <a:off x="930442" y="761454"/>
            <a:ext cx="2906068" cy="10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e Fibonacci sequence: A brief introduction | plus.maths.org">
            <a:extLst>
              <a:ext uri="{FF2B5EF4-FFF2-40B4-BE49-F238E27FC236}">
                <a16:creationId xmlns:a16="http://schemas.microsoft.com/office/drawing/2014/main" id="{53509205-D0D2-AD4E-8594-5E4479516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50"/>
          <a:stretch/>
        </p:blipFill>
        <p:spPr bwMode="auto">
          <a:xfrm>
            <a:off x="930442" y="1832244"/>
            <a:ext cx="2906068" cy="10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77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Vectors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 vector is an element of a vector space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Typically denoted as a list of ordered elements and represented as either a row or column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Can be thought of as 1-dimensional matrix</a:t>
            </a:r>
            <a:endParaRPr lang="en-US" sz="100" dirty="0">
              <a:latin typeface="+mn-lt"/>
              <a:ea typeface="+mn-ea"/>
              <a:cs typeface="+mn-cs"/>
            </a:endParaRPr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2021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77F61-0028-E444-84A4-A36F0F291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91B8ADA-D9B5-3848-8E62-3FA69EA58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" t="7307" r="13333" b="60182"/>
          <a:stretch/>
        </p:blipFill>
        <p:spPr>
          <a:xfrm>
            <a:off x="4304979" y="1989662"/>
            <a:ext cx="7462180" cy="28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83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5732958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Putting it all together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7A88FD-F8AB-3245-A9A5-A75BBDCE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810" y="271400"/>
            <a:ext cx="56515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73235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Putting it all together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C81477-A9BB-DB44-B05E-2F771B70D1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35E475-DA3D-4746-AC0E-E93114FB4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22"/>
          <a:stretch/>
        </p:blipFill>
        <p:spPr>
          <a:xfrm>
            <a:off x="4588510" y="1297873"/>
            <a:ext cx="6968325" cy="426110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C82972AE-C91D-1849-B908-5BF26FB96353}"/>
              </a:ext>
            </a:extLst>
          </p:cNvPr>
          <p:cNvSpPr/>
          <p:nvPr/>
        </p:nvSpPr>
        <p:spPr>
          <a:xfrm>
            <a:off x="5939764" y="1837544"/>
            <a:ext cx="328863" cy="938463"/>
          </a:xfrm>
          <a:prstGeom prst="rightBrac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D5262B-F175-124C-9D25-F31CCC48EB13}"/>
              </a:ext>
            </a:extLst>
          </p:cNvPr>
          <p:cNvSpPr/>
          <p:nvPr/>
        </p:nvSpPr>
        <p:spPr>
          <a:xfrm>
            <a:off x="5939764" y="3104149"/>
            <a:ext cx="328863" cy="1064895"/>
          </a:xfrm>
          <a:prstGeom prst="rightBrac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5528A69-8643-4248-B4EC-B3F9E0757313}"/>
              </a:ext>
            </a:extLst>
          </p:cNvPr>
          <p:cNvSpPr/>
          <p:nvPr/>
        </p:nvSpPr>
        <p:spPr>
          <a:xfrm>
            <a:off x="6268628" y="4339525"/>
            <a:ext cx="733622" cy="1122291"/>
          </a:xfrm>
          <a:prstGeom prst="rightBrac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721F3-665B-564F-8148-19BBA41F7707}"/>
              </a:ext>
            </a:extLst>
          </p:cNvPr>
          <p:cNvSpPr txBox="1"/>
          <p:nvPr/>
        </p:nvSpPr>
        <p:spPr>
          <a:xfrm>
            <a:off x="6571281" y="2200759"/>
            <a:ext cx="159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Matrix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3177A-3943-8F49-959A-AC7C20DF4803}"/>
              </a:ext>
            </a:extLst>
          </p:cNvPr>
          <p:cNvSpPr txBox="1"/>
          <p:nvPr/>
        </p:nvSpPr>
        <p:spPr>
          <a:xfrm>
            <a:off x="6571281" y="3428425"/>
            <a:ext cx="159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Matrix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B17F3-D461-4141-A9A8-5E48852AB8AC}"/>
              </a:ext>
            </a:extLst>
          </p:cNvPr>
          <p:cNvSpPr txBox="1"/>
          <p:nvPr/>
        </p:nvSpPr>
        <p:spPr>
          <a:xfrm>
            <a:off x="7369444" y="4716004"/>
            <a:ext cx="188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Matrix C (Result)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3430EAC-B388-DF4C-AF5A-0734209897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Multiplying matrix A and B together gives us matrix C, which holds our resulting matrix product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Note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the dimensions for matrix A is 3x3 and the dimensions for matrix B is 3x2. Why?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8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5452532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 far…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7" y="2638043"/>
            <a:ext cx="4929355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Vectors, matrices, operations for vectors and matrices, transpose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Victor Perkins | Despicable Me Wiki | Fandom">
            <a:extLst>
              <a:ext uri="{FF2B5EF4-FFF2-40B4-BE49-F238E27FC236}">
                <a16:creationId xmlns:a16="http://schemas.microsoft.com/office/drawing/2014/main" id="{EA428BDB-A8D3-C145-8B0B-AE28D24F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90" y="609495"/>
            <a:ext cx="4340210" cy="56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56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5452532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Error Correcting Codes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7" y="2638043"/>
            <a:ext cx="4929355" cy="385635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Error correcting codes are an encoding technique to reliably send binary messages over channels where bits may be erroneously flipped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Not to be confused with error detection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5760" algn="l"/>
              </a:tabLs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Core idea: adding redundancy bits (</a:t>
            </a:r>
            <a:r>
              <a:rPr lang="en-US" sz="2000" spc="-1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a.k.a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parity bits) to transmitted data which allows receiver to detect specified number of errors in message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5760" algn="l"/>
              </a:tabLs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Pioneered by Richard W. Hamming with Hamming(7,4)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5760" algn="l"/>
              </a:tabLst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5760" algn="l"/>
              </a:tabLs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 will be using them to correct errors caused by random bit-flips for your assignment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65760" algn="l"/>
              </a:tabLst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14300" lvl="1">
              <a:spcAft>
                <a:spcPts val="600"/>
              </a:spcAft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C2271-1A0D-A448-9894-6B1801A9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731" y="663136"/>
            <a:ext cx="3982844" cy="55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9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bit, a nibble, and a byte walk into a bar…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7" y="2638043"/>
            <a:ext cx="5452533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Bit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binary digit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 only hold one of two possible values:  0 or 1 (off or on)</a:t>
            </a:r>
          </a:p>
          <a:p>
            <a:pPr marL="114300">
              <a:spcAft>
                <a:spcPts val="600"/>
              </a:spcAf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Nibble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Made up of 4 bits</a:t>
            </a:r>
          </a:p>
          <a:p>
            <a:pPr marL="114300">
              <a:spcAft>
                <a:spcPts val="600"/>
              </a:spcAft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Byte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Also made up of bits, usually 8 bits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7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Hamming(</a:t>
            </a:r>
            <a:r>
              <a:rPr lang="en-US" sz="4000" kern="12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40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Hamming(7,4) is a specific type of error correcting code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It takes </a:t>
            </a:r>
            <a:r>
              <a:rPr lang="en-US" sz="2000" spc="-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 bits of data and encodes it into </a:t>
            </a:r>
            <a:r>
              <a:rPr lang="en-US" sz="2000" spc="-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 bits by adding 3 parity bits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Notice how the index starts at 1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>
              <a:spcAft>
                <a:spcPts val="600"/>
              </a:spcAft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Why do we add 3 parity bits? </a:t>
            </a:r>
          </a:p>
          <a:p>
            <a:pPr marL="4572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When starting from an index of 1, we need at least 3 bits to identify which bit may have been flipped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B3917C2-54CE-1A4F-8478-307675FEA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4" b="46667"/>
          <a:stretch/>
        </p:blipFill>
        <p:spPr>
          <a:xfrm>
            <a:off x="4217213" y="1426922"/>
            <a:ext cx="7974787" cy="46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Hamming(</a:t>
            </a:r>
            <a:r>
              <a:rPr lang="en-US" sz="4000" kern="12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40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marL="114300">
                  <a:spcAft>
                    <a:spcPts val="600"/>
                  </a:spcAft>
                </a:pPr>
                <a:r>
                  <a:rPr lang="en-US" sz="2000" b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Index</a:t>
                </a: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4572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base 2</a:t>
                </a:r>
              </a:p>
              <a:p>
                <a:pPr marL="4572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Provides location of each bit in Hamming code</a:t>
                </a:r>
              </a:p>
              <a:p>
                <a:pPr marL="11430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𝑫</m:t>
                          </m:r>
                        </m:e>
                        <m:sub>
                          <m: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bits from original message</a:t>
                </a:r>
              </a:p>
              <a:p>
                <a:pPr marL="114300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pc="-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2000" b="1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Parity bits are calculated by XORing the data bits whose index has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bit set</a:t>
                </a:r>
              </a:p>
              <a:p>
                <a:pPr marL="114300">
                  <a:spcAft>
                    <a:spcPts val="600"/>
                  </a:spcAft>
                </a:pPr>
                <a:r>
                  <a:rPr lang="en-US" sz="2000" b="1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Hamming code</a:t>
                </a:r>
              </a:p>
              <a:p>
                <a:pPr marL="4572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Composed of data bits and parity bits</a:t>
                </a:r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  <a:blipFill>
                <a:blip r:embed="rId2"/>
                <a:stretch>
                  <a:fillRect t="-328" r="-2256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B3917C2-54CE-1A4F-8478-307675FEA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4" b="46667"/>
          <a:stretch/>
        </p:blipFill>
        <p:spPr>
          <a:xfrm>
            <a:off x="4217213" y="1426922"/>
            <a:ext cx="7974787" cy="46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Parity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 marL="34290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Least significant bit (LSB) is at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001</m:t>
                        </m:r>
                      </m:e>
                      <m:sub>
                        <m:r>
                          <a:rPr lang="en-US" sz="2000" b="0" i="1" spc="-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Most significant bit (MSB) is at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111</m:t>
                        </m:r>
                      </m:e>
                      <m:sub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Parity bits are at indices that are a power of 2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100</m:t>
                        </m:r>
                      </m:e>
                      <m:sub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010</m:t>
                        </m:r>
                      </m:e>
                      <m:sub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001</m:t>
                        </m:r>
                      </m:e>
                      <m:sub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34290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b="0" i="0" spc="-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calculated over the data bits whose index has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2000" b="0" i="1" spc="-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bit set</a:t>
                </a:r>
              </a:p>
              <a:p>
                <a:pPr marL="342900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is example of non-systematic code, meaning parity bits are interspersed throughout code</a:t>
                </a:r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  <a:blipFill>
                <a:blip r:embed="rId2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B3917C2-54CE-1A4F-8478-307675FEA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4" b="46667"/>
          <a:stretch/>
        </p:blipFill>
        <p:spPr>
          <a:xfrm>
            <a:off x="4217213" y="1426922"/>
            <a:ext cx="7974787" cy="46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23392"/>
            <a:ext cx="10918055" cy="135572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Calculating parity bits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B99EFD7-FB3D-A54F-BDB1-7D486DB76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5" b="50000"/>
          <a:stretch/>
        </p:blipFill>
        <p:spPr>
          <a:xfrm>
            <a:off x="2050444" y="2071188"/>
            <a:ext cx="8091111" cy="42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11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Hamming(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lang="en-US" sz="40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For your assignment, you will be following a Hamming(8,4) scheme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 bits of data will encoded into </a:t>
            </a:r>
            <a:r>
              <a:rPr lang="en-US" sz="2000" spc="-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 bits by adding 4 parity bits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Codes are now a byte long rather than 7 bits and can now detect 2 errors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This is an example of systematic code, meaning the data bits and parity bits are grouped together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46A4E845-B948-AD49-A57B-21A94FCCC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6" t="3066" r="14398" b="43767"/>
          <a:stretch/>
        </p:blipFill>
        <p:spPr>
          <a:xfrm>
            <a:off x="4367412" y="1395718"/>
            <a:ext cx="7695755" cy="41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Dot Product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An operation that takes two equal length vectors and returns a single number, also known as a scalar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Can also be referred to as scalar or inner product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Difference between dot and inner product is that inner product can return a scalar, vector, or matrix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Simply put, dot product tells you the amount a vector goes in the direction of another with regards to Euclidean geometry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2021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77F61-0028-E444-84A4-A36F0F291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79D4273D-F37C-2142-8463-0DDB47E1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0" t="3147" r="13333" b="71872"/>
          <a:stretch/>
        </p:blipFill>
        <p:spPr>
          <a:xfrm>
            <a:off x="4472529" y="2506983"/>
            <a:ext cx="7627885" cy="22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90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4834386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4834386" cy="385635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u="sng" dirty="0">
                    <a:latin typeface="+mn-lt"/>
                    <a:ea typeface="+mn-ea"/>
                    <a:cs typeface="+mn-cs"/>
                  </a:rPr>
                  <a:t>Encoding</a:t>
                </a:r>
                <a:r>
                  <a:rPr lang="en-US" sz="2000" dirty="0">
                    <a:latin typeface="+mn-lt"/>
                    <a:ea typeface="+mn-ea"/>
                    <a:cs typeface="+mn-cs"/>
                  </a:rPr>
                  <a:t>: Generate Hamming code for message through vector-matrix multiplication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: generator matrix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: 4-bit message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: Hamming code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b="1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𝒄</m:t>
                        </m:r>
                      </m:e>
                    </m:acc>
                    <m:r>
                      <a:rPr lang="en-US" sz="2000" b="1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𝑮</m:t>
                    </m:r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𝒎</m:t>
                        </m:r>
                      </m:e>
                    </m:acc>
                  </m:oMath>
                </a14:m>
                <a:endParaRPr lang="en-US" sz="2000" b="1" dirty="0">
                  <a:latin typeface="+mn-lt"/>
                  <a:ea typeface="+mn-ea"/>
                  <a:cs typeface="+mn-cs"/>
                </a:endParaRP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4834386" cy="3856357"/>
              </a:xfrm>
              <a:blipFill>
                <a:blip r:embed="rId2"/>
                <a:stretch>
                  <a:fillRect l="-1309" t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30</a:t>
            </a:fld>
            <a:endParaRPr lang="en-US"/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3BCB5CB4-F984-2F49-AFBB-9E19D0877113}"/>
              </a:ext>
            </a:extLst>
          </p:cNvPr>
          <p:cNvSpPr txBox="1">
            <a:spLocks/>
          </p:cNvSpPr>
          <p:nvPr/>
        </p:nvSpPr>
        <p:spPr>
          <a:xfrm>
            <a:off x="6714146" y="623392"/>
            <a:ext cx="4834386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3">
                <a:extLst>
                  <a:ext uri="{FF2B5EF4-FFF2-40B4-BE49-F238E27FC236}">
                    <a16:creationId xmlns:a16="http://schemas.microsoft.com/office/drawing/2014/main" id="{0898B802-DCD8-3549-932E-75AAC72D367A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714146" y="2638043"/>
                <a:ext cx="4834386" cy="385635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u="sng" dirty="0">
                    <a:latin typeface="+mn-lt"/>
                    <a:ea typeface="+mn-ea"/>
                    <a:cs typeface="+mn-cs"/>
                  </a:rPr>
                  <a:t>Decoding</a:t>
                </a:r>
                <a:r>
                  <a:rPr lang="en-US" sz="2000" dirty="0">
                    <a:latin typeface="+mn-lt"/>
                    <a:ea typeface="+mn-ea"/>
                    <a:cs typeface="+mn-cs"/>
                  </a:rPr>
                  <a:t>: Multiply encoded Hamming code by the transpose of parity-checker matrix</a:t>
                </a:r>
              </a:p>
              <a:p>
                <a:pPr>
                  <a:spcAft>
                    <a:spcPts val="600"/>
                  </a:spcAft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: parity-checker matrix transpose</a:t>
                </a:r>
                <a:endParaRPr lang="en-US" sz="2000" b="1" dirty="0">
                  <a:latin typeface="+mn-lt"/>
                  <a:ea typeface="+mn-ea"/>
                  <a:cs typeface="+mn-cs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lang="en-US" sz="2000" b="1" dirty="0"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2000" dirty="0">
                    <a:latin typeface="+mn-lt"/>
                    <a:ea typeface="+mn-ea"/>
                    <a:cs typeface="+mn-cs"/>
                  </a:rPr>
                  <a:t>Hamming code</a:t>
                </a:r>
                <a:endParaRPr lang="en-US" sz="2000" b="1" dirty="0">
                  <a:latin typeface="+mn-lt"/>
                  <a:ea typeface="+mn-ea"/>
                  <a:cs typeface="+mn-cs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𝒆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: </m:t>
                    </m:r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error syndrome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acc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00" dirty="0">
                    <a:latin typeface="+mn-lt"/>
                    <a:ea typeface="+mn-ea"/>
                    <a:cs typeface="+mn-cs"/>
                  </a:rPr>
                  <a:t>Error </a:t>
                </a:r>
                <a:r>
                  <a:rPr lang="en-US" sz="100" dirty="0" err="1">
                    <a:latin typeface="+mn-lt"/>
                    <a:ea typeface="+mn-ea"/>
                    <a:cs typeface="+mn-cs"/>
                  </a:rPr>
                  <a:t>serre</a:t>
                </a:r>
                <a:endParaRPr lang="en-US" sz="1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 Placeholder 13">
                <a:extLst>
                  <a:ext uri="{FF2B5EF4-FFF2-40B4-BE49-F238E27FC236}">
                    <a16:creationId xmlns:a16="http://schemas.microsoft.com/office/drawing/2014/main" id="{0898B802-DCD8-3549-932E-75AAC72D3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714146" y="2638043"/>
                <a:ext cx="4834386" cy="3856357"/>
              </a:xfrm>
              <a:blipFill>
                <a:blip r:embed="rId3"/>
                <a:stretch>
                  <a:fillRect l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49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6D85D99-F931-4C49-A1D0-D47B5F594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" b="59693"/>
          <a:stretch/>
        </p:blipFill>
        <p:spPr>
          <a:xfrm>
            <a:off x="2509885" y="2386972"/>
            <a:ext cx="8415109" cy="348943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145587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Encoding with Hamming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580071" y="1953547"/>
                <a:ext cx="3363974" cy="2950906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>
                    <a:latin typeface="+mn-lt"/>
                    <a:ea typeface="+mn-ea"/>
                    <a:cs typeface="+mn-cs"/>
                  </a:rPr>
                  <a:t>Utilizing matrix multiplication, we can quickly calculate the Hamming code (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)  given some message (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  <a:ea typeface="+mn-ea"/>
                    <a:cs typeface="+mn-cs"/>
                  </a:rPr>
                  <a:t>) and a generator matrix (</a:t>
                </a:r>
                <a:r>
                  <a:rPr lang="en-US" sz="1800" b="1" dirty="0">
                    <a:latin typeface="+mn-lt"/>
                    <a:ea typeface="+mn-ea"/>
                    <a:cs typeface="+mn-cs"/>
                  </a:rPr>
                  <a:t>G</a:t>
                </a:r>
                <a:r>
                  <a:rPr lang="en-US" sz="1800" dirty="0"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00" dirty="0">
                  <a:latin typeface="+mn-lt"/>
                  <a:ea typeface="+mn-ea"/>
                  <a:cs typeface="+mn-cs"/>
                </a:endParaRPr>
              </a:p>
              <a:p>
                <a:pPr lvl="1"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80071" y="1953547"/>
                <a:ext cx="3363974" cy="2950906"/>
              </a:xfrm>
              <a:blipFill>
                <a:blip r:embed="rId3"/>
                <a:stretch>
                  <a:fillRect l="-1504" t="-855" r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91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066696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Decoding with Hamming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</p:spPr>
            <p:txBody>
              <a:bodyPr vert="horz" lIns="91440" tIns="45720" rIns="91440" bIns="45720" rtlCol="0">
                <a:normAutofit fontScale="85000" lnSpcReduction="10000"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  <a:cs typeface="+mn-cs"/>
                  </a:rPr>
                  <a:t>To decode a message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the code is multiplied by the transpose of the parity-checker matrix (</a:t>
                </a:r>
                <a:r>
                  <a:rPr lang="en-US" sz="2000" b="1" dirty="0">
                    <a:latin typeface="+mn-lt"/>
                    <a:ea typeface="+mn-ea"/>
                    <a:cs typeface="+mn-cs"/>
                  </a:rPr>
                  <a:t>H</a:t>
                </a:r>
                <a:r>
                  <a:rPr lang="en-US" sz="2000" dirty="0">
                    <a:latin typeface="+mn-lt"/>
                    <a:ea typeface="+mn-ea"/>
                    <a:cs typeface="+mn-cs"/>
                  </a:rPr>
                  <a:t>), resulting in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  <a:ea typeface="+mn-ea"/>
                    <a:cs typeface="+mn-cs"/>
                  </a:rPr>
                  <a:t>the error syndrome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latin typeface="+mn-lt"/>
                  <a:ea typeface="+mn-ea"/>
                  <a:cs typeface="+mn-cs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>
                    <a:latin typeface="+mn-lt"/>
                    <a:ea typeface="+mn-ea"/>
                    <a:cs typeface="+mn-cs"/>
                  </a:rPr>
                  <a:t>Three different general outcomes: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  <a:cs typeface="+mn-cs"/>
                  </a:rPr>
                  <a:t>The error syndrome is the 0 vector (i.e. no error)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  <a:cs typeface="+mn-cs"/>
                  </a:rPr>
                  <a:t>Error syndrome matches one of the rows from the transposed parity-checker matrix, allowing you to identify the flipped bit &amp; correct it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  <a:cs typeface="+mn-cs"/>
                  </a:rPr>
                  <a:t>Error syndrome does not match any of the rows, therefore the message must be retransmitted</a:t>
                </a:r>
              </a:p>
            </p:txBody>
          </p:sp>
        </mc:Choice>
        <mc:Fallback xmlns="">
          <p:sp>
            <p:nvSpPr>
              <p:cNvPr id="14" name="Text Placeholder 13">
                <a:extLst>
                  <a:ext uri="{FF2B5EF4-FFF2-40B4-BE49-F238E27FC236}">
                    <a16:creationId xmlns:a16="http://schemas.microsoft.com/office/drawing/2014/main" id="{84D4403B-2DEF-E646-8094-7402DD1BF4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856357"/>
              </a:xfrm>
              <a:blipFill>
                <a:blip r:embed="rId2"/>
                <a:stretch>
                  <a:fillRect l="-1128" t="-984" r="-752" b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00ED218-249E-984B-A165-B4A8A0B70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76" b="54950"/>
          <a:stretch/>
        </p:blipFill>
        <p:spPr>
          <a:xfrm>
            <a:off x="4635927" y="2055847"/>
            <a:ext cx="6717874" cy="41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3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23392"/>
            <a:ext cx="10918055" cy="135572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Decoding with no error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AE1685E-6B9F-FB42-B14C-34358BBCC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76" r="11806" b="23957"/>
          <a:stretch/>
        </p:blipFill>
        <p:spPr>
          <a:xfrm>
            <a:off x="2486946" y="2328862"/>
            <a:ext cx="7218107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7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2653914" cy="5528026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Decoding with error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CD57-6DD0-104E-B519-2F1CEDE0D1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C5641C-F504-F84F-B976-3835CF8E4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3" t="3989" r="18081" b="7315"/>
          <a:stretch/>
        </p:blipFill>
        <p:spPr>
          <a:xfrm>
            <a:off x="4283441" y="136525"/>
            <a:ext cx="6038196" cy="67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493507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Dot Product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2021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77F61-0028-E444-84A4-A36F0F291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3805F8B-5CF0-6A46-BC0B-E6910290C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" r="14870" b="51598"/>
          <a:stretch/>
        </p:blipFill>
        <p:spPr>
          <a:xfrm>
            <a:off x="2739024" y="2194050"/>
            <a:ext cx="6989524" cy="4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80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Matrices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An array of numbers organized into rows and columns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Common operations include: addition, subtraction, multiplication, transpose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For notation, each entry is denoted by </a:t>
            </a:r>
            <a:r>
              <a:rPr lang="en-US" sz="2000" b="1" spc="-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spc="-1" dirty="0">
                <a:latin typeface="Calibri" panose="020F0502020204030204" pitchFamily="34" charset="0"/>
                <a:cs typeface="Calibri" panose="020F0502020204030204" pitchFamily="34" charset="0"/>
              </a:rPr>
              <a:t> and subscript {row, column}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" spc="-1" dirty="0">
                <a:latin typeface="Calibri" panose="020F0502020204030204" pitchFamily="34" charset="0"/>
                <a:cs typeface="Calibri" panose="020F0502020204030204" pitchFamily="34" charset="0"/>
              </a:rPr>
              <a:t>hi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2021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E561D-A6AD-2E4A-B466-8CEBC4385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Diagram, text, schematic&#10;&#10;Description automatically generated">
            <a:extLst>
              <a:ext uri="{FF2B5EF4-FFF2-40B4-BE49-F238E27FC236}">
                <a16:creationId xmlns:a16="http://schemas.microsoft.com/office/drawing/2014/main" id="{7C8CA657-0981-6C4F-80EE-49D6E4FE4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1" t="-984" r="52659" b="80344"/>
          <a:stretch/>
        </p:blipFill>
        <p:spPr>
          <a:xfrm>
            <a:off x="5026361" y="1199589"/>
            <a:ext cx="6522171" cy="46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5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Addition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order to add two matrices, they must be of the same size (e.g. number of rows and columns are equal)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 numbers in the same position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8CE73C-91E9-C54C-AEBA-74CA49565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Diagram, text, schematic&#10;&#10;Description automatically generated">
            <a:extLst>
              <a:ext uri="{FF2B5EF4-FFF2-40B4-BE49-F238E27FC236}">
                <a16:creationId xmlns:a16="http://schemas.microsoft.com/office/drawing/2014/main" id="{57A732B4-8848-5142-A707-7F9399E1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4" r="16332" b="63105"/>
          <a:stretch/>
        </p:blipFill>
        <p:spPr>
          <a:xfrm>
            <a:off x="4182171" y="1720372"/>
            <a:ext cx="7630417" cy="34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2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443403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Addition</a:t>
            </a:r>
            <a:endParaRPr lang="en-US" sz="4000" kern="1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8CE73C-91E9-C54C-AEBA-74CA495659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45D4ACC-A2F6-9E4C-A248-AD3EFD7F0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0" t="7287" r="26743" b="58009"/>
          <a:stretch/>
        </p:blipFill>
        <p:spPr>
          <a:xfrm>
            <a:off x="2736433" y="2464323"/>
            <a:ext cx="6958711" cy="358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0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Subtraction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Same rule, matrices have to be the same size in order to subtract them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Subtract numbers in the same position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30597-1512-064C-BF94-B3270A041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698DA165-D290-2A47-93F0-0C802FE8C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7" r="17176" b="61785"/>
          <a:stretch/>
        </p:blipFill>
        <p:spPr>
          <a:xfrm>
            <a:off x="4270619" y="1766170"/>
            <a:ext cx="7827881" cy="37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10710332" cy="1493507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Subtraction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30597-1512-064C-BF94-B3270A041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B9806D-5096-B945-9CE2-2C91804EC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1" t="7123" r="25830" b="58904"/>
          <a:stretch/>
        </p:blipFill>
        <p:spPr>
          <a:xfrm>
            <a:off x="2661192" y="2559789"/>
            <a:ext cx="6869616" cy="33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2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1207</Words>
  <Application>Microsoft Macintosh PowerPoint</Application>
  <PresentationFormat>Widescreen</PresentationFormat>
  <Paragraphs>221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Matrix Operations and  Hamming Codes</vt:lpstr>
      <vt:lpstr>Vectors</vt:lpstr>
      <vt:lpstr>Dot Product</vt:lpstr>
      <vt:lpstr>Dot Product</vt:lpstr>
      <vt:lpstr>Matrices</vt:lpstr>
      <vt:lpstr>Addition</vt:lpstr>
      <vt:lpstr>Addition</vt:lpstr>
      <vt:lpstr>Subtraction</vt:lpstr>
      <vt:lpstr>Subtraction</vt:lpstr>
      <vt:lpstr>Matrix Multiplication</vt:lpstr>
      <vt:lpstr>Matrix Multiplication</vt:lpstr>
      <vt:lpstr>Transpose</vt:lpstr>
      <vt:lpstr>Transpose</vt:lpstr>
      <vt:lpstr>Vector and Matrix Multiplication</vt:lpstr>
      <vt:lpstr>Vector and Matrix Multiplication</vt:lpstr>
      <vt:lpstr>Header</vt:lpstr>
      <vt:lpstr>Constructor</vt:lpstr>
      <vt:lpstr>Helpers</vt:lpstr>
      <vt:lpstr>Multiplication</vt:lpstr>
      <vt:lpstr>Putting it all together</vt:lpstr>
      <vt:lpstr>Putting it all together</vt:lpstr>
      <vt:lpstr>So far…</vt:lpstr>
      <vt:lpstr>Error Correcting Codes</vt:lpstr>
      <vt:lpstr>A bit, a nibble, and a byte walk into a bar…</vt:lpstr>
      <vt:lpstr>Hamming(7,4)</vt:lpstr>
      <vt:lpstr>Hamming(7,4)</vt:lpstr>
      <vt:lpstr>Parity Bits</vt:lpstr>
      <vt:lpstr>Calculating parity bits</vt:lpstr>
      <vt:lpstr>Hamming(8,4)</vt:lpstr>
      <vt:lpstr>Encoding</vt:lpstr>
      <vt:lpstr>Encoding with Hamming Codes</vt:lpstr>
      <vt:lpstr>Decoding with Hamming Codes</vt:lpstr>
      <vt:lpstr>Decoding with no error</vt:lpstr>
      <vt:lpstr>Decoding with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Operations and  Hamming Codes</dc:title>
  <dc:creator>Sabrina Chiehyu Au</dc:creator>
  <cp:lastModifiedBy>Sabrina Chiehyu Au</cp:lastModifiedBy>
  <cp:revision>77</cp:revision>
  <dcterms:created xsi:type="dcterms:W3CDTF">2021-04-25T22:11:33Z</dcterms:created>
  <dcterms:modified xsi:type="dcterms:W3CDTF">2021-05-05T05:19:30Z</dcterms:modified>
</cp:coreProperties>
</file>